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4"/>
  </p:notesMasterIdLst>
  <p:sldIdLst>
    <p:sldId id="274" r:id="rId2"/>
    <p:sldId id="259" r:id="rId3"/>
    <p:sldId id="284" r:id="rId4"/>
    <p:sldId id="275" r:id="rId5"/>
    <p:sldId id="286" r:id="rId6"/>
    <p:sldId id="277" r:id="rId7"/>
    <p:sldId id="261" r:id="rId8"/>
    <p:sldId id="262" r:id="rId9"/>
    <p:sldId id="264" r:id="rId10"/>
    <p:sldId id="285" r:id="rId11"/>
    <p:sldId id="283" r:id="rId12"/>
    <p:sldId id="268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74"/>
  </p:normalViewPr>
  <p:slideViewPr>
    <p:cSldViewPr snapToGrid="0" snapToObjects="1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14.8.2021.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5" name="Picture 4" descr="ppt-header-GEA-3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5208" y="991324"/>
            <a:ext cx="9144000" cy="1655763"/>
          </a:xfrm>
        </p:spPr>
        <p:txBody>
          <a:bodyPr>
            <a:normAutofit fontScale="90000"/>
          </a:bodyPr>
          <a:lstStyle/>
          <a:p>
            <a:r>
              <a:rPr lang="hr-HR" sz="7200" b="1" dirty="0"/>
              <a:t>Geografske posebnosti Bosne i Hercegovine</a:t>
            </a:r>
            <a:endParaRPr lang="x-none" sz="7200" b="1" dirty="0"/>
          </a:p>
        </p:txBody>
      </p:sp>
    </p:spTree>
    <p:extLst>
      <p:ext uri="{BB962C8B-B14F-4D97-AF65-F5344CB8AC3E}">
        <p14:creationId xmlns:p14="http://schemas.microsoft.com/office/powerpoint/2010/main" val="357052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0C18B81-46A3-4685-B550-C3FD08F58A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22585"/>
            <a:ext cx="3932237" cy="417341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Danas postoje potencijali za gospodarski rast: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Velika rudna bogatstva i sirovine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Tradicija industrijske proizvodnje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Mogućnosti proizvodnje energije iz obnovljivih i neobnovljivih izvora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Prirodne ljepote i kulturno- povijesni spomenici kao preduvjet razvoja turizma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pic>
        <p:nvPicPr>
          <p:cNvPr id="3074" name="Picture 2" descr="Sarajevo, Bosnia, Market, Urban, Desolate, City, Old">
            <a:extLst>
              <a:ext uri="{FF2B5EF4-FFF2-40B4-BE49-F238E27FC236}">
                <a16:creationId xmlns:a16="http://schemas.microsoft.com/office/drawing/2014/main" id="{E1E22862-D784-4FE7-8FE2-5A94D2C84E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1951831"/>
            <a:ext cx="6172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102AE44B-AD35-4F5D-A541-86843AB92374}"/>
              </a:ext>
            </a:extLst>
          </p:cNvPr>
          <p:cNvSpPr txBox="1"/>
          <p:nvPr/>
        </p:nvSpPr>
        <p:spPr>
          <a:xfrm>
            <a:off x="5271965" y="6096000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dirty="0"/>
              <a:t>Baščaršija – povijesni i kulturni centar Sarajeva</a:t>
            </a:r>
          </a:p>
        </p:txBody>
      </p:sp>
    </p:spTree>
    <p:extLst>
      <p:ext uri="{BB962C8B-B14F-4D97-AF65-F5344CB8AC3E}">
        <p14:creationId xmlns:p14="http://schemas.microsoft.com/office/powerpoint/2010/main" val="2674590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22CE5A-4B2A-4D48-A84A-A864C2F73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Ponavljanje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AA9ADCE-1200-482E-9667-E3B4FE9B4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C1B9159-1A8B-46D3-B055-571CFADEC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96971"/>
            <a:ext cx="3932237" cy="3699029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hr-HR" dirty="0"/>
              <a:t>Od koja tri entiteta (tijela) se sastoji Bosna I Hercegovina?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/>
              <a:t>Objasni uz pomoć geografske karte položaj Bosne i Hercegovine.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/>
              <a:t>Koji reljefni oblici prevladavaju?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/>
              <a:t>Koji narodi su najbrojniji?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/>
              <a:t>Nabroji neke važnije industrijske gradove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/>
              <a:t>Koje su potencijali za gospodarski rast?</a:t>
            </a:r>
          </a:p>
          <a:p>
            <a:r>
              <a:rPr lang="hr-HR" dirty="0"/>
              <a:t>Na stranici 156. u udžbeniku pročitaj tekst o Srebrenici</a:t>
            </a:r>
          </a:p>
        </p:txBody>
      </p:sp>
    </p:spTree>
    <p:extLst>
      <p:ext uri="{BB962C8B-B14F-4D97-AF65-F5344CB8AC3E}">
        <p14:creationId xmlns:p14="http://schemas.microsoft.com/office/powerpoint/2010/main" val="3698562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Izradio: Damir Vinković, prof.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05581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0" lang="hr-HR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Nakon današnjeg sata moći ćete…</a:t>
            </a:r>
            <a:endParaRPr lang="x-none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C42D4AA-635D-4085-9E75-B79353C569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342900" indent="-342900">
              <a:buFontTx/>
              <a:buChar char="-"/>
            </a:pPr>
            <a:r>
              <a:rPr lang="hr-HR" sz="2200" dirty="0"/>
              <a:t>Opisati s pomoću tematske karte etničku i vjersku heterogenost država</a:t>
            </a:r>
          </a:p>
          <a:p>
            <a:pPr marL="342900" indent="-342900">
              <a:buFontTx/>
              <a:buChar char="-"/>
            </a:pPr>
            <a:r>
              <a:rPr lang="hr-HR" sz="2200" dirty="0"/>
              <a:t>Usporediti položaj hrvatskoga stanovništva u državama Jugoistočne Europe</a:t>
            </a:r>
          </a:p>
          <a:p>
            <a:pPr marL="342900" indent="-342900">
              <a:buFontTx/>
              <a:buChar char="-"/>
            </a:pPr>
            <a:r>
              <a:rPr lang="hr-HR" sz="2200" dirty="0"/>
              <a:t>Objasniti povijesno – kulturni utjecaj Jugoistočne Europe na Hrvatsku</a:t>
            </a:r>
          </a:p>
          <a:p>
            <a:pPr marL="342900" indent="-342900">
              <a:buFontTx/>
              <a:buChar char="-"/>
            </a:pPr>
            <a:r>
              <a:rPr lang="hr-HR" sz="2200" dirty="0"/>
              <a:t>Analizirati posebnosti Bosne i Hercegovine</a:t>
            </a:r>
          </a:p>
          <a:p>
            <a:pPr marL="342900" indent="-342900">
              <a:buFontTx/>
              <a:buChar char="-"/>
            </a:pPr>
            <a:r>
              <a:rPr lang="hr-HR" sz="2200" dirty="0"/>
              <a:t>Obrazložiti utjecaj povijesnih zbivanja na različit stupanj gospodarskoga razvoja pojedinih država</a:t>
            </a:r>
          </a:p>
        </p:txBody>
      </p:sp>
    </p:spTree>
    <p:extLst>
      <p:ext uri="{BB962C8B-B14F-4D97-AF65-F5344CB8AC3E}">
        <p14:creationId xmlns:p14="http://schemas.microsoft.com/office/powerpoint/2010/main" val="504629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5BFE53-09A7-400B-9355-0DED0C048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462396"/>
          </a:xfrm>
        </p:spPr>
        <p:txBody>
          <a:bodyPr/>
          <a:lstStyle/>
          <a:p>
            <a:r>
              <a:rPr lang="hr-HR" dirty="0"/>
              <a:t>Osnovni podaci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B40CA06-ADBE-4972-BEC7-5856974C1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84981"/>
            <a:ext cx="3932237" cy="3711019"/>
          </a:xfrm>
        </p:spPr>
        <p:txBody>
          <a:bodyPr/>
          <a:lstStyle/>
          <a:p>
            <a:r>
              <a:rPr lang="hr-HR" dirty="0"/>
              <a:t>površina- 51 200 km²</a:t>
            </a:r>
          </a:p>
          <a:p>
            <a:r>
              <a:rPr lang="hr-HR" dirty="0"/>
              <a:t>broj stanovnika- 3 300 000 (2019.g.)</a:t>
            </a:r>
          </a:p>
          <a:p>
            <a:r>
              <a:rPr lang="hr-HR" dirty="0"/>
              <a:t>glavni grad- Sarajevo</a:t>
            </a:r>
          </a:p>
          <a:p>
            <a:r>
              <a:rPr lang="hr-HR" dirty="0"/>
              <a:t>Federativna država</a:t>
            </a:r>
          </a:p>
          <a:p>
            <a:r>
              <a:rPr lang="hr-HR" dirty="0"/>
              <a:t>3 entiteta (tijela) – Federacija Bosne i Hercegovine, Republika Srpska i distrikt Brčko</a:t>
            </a:r>
          </a:p>
          <a:p>
            <a:endParaRPr lang="hr-HR" dirty="0"/>
          </a:p>
        </p:txBody>
      </p:sp>
      <p:pic>
        <p:nvPicPr>
          <p:cNvPr id="1026" name="Picture 2" descr="Bosnia and Herzegovina : free map, free blank map, free outline map, free base map : outline, divisions, names, color">
            <a:extLst>
              <a:ext uri="{FF2B5EF4-FFF2-40B4-BE49-F238E27FC236}">
                <a16:creationId xmlns:a16="http://schemas.microsoft.com/office/drawing/2014/main" id="{8F5883E7-E58C-447D-9ECD-36CC52171B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058" y="1922463"/>
            <a:ext cx="4296460" cy="417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926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Geografski položaj</a:t>
            </a:r>
            <a:endParaRPr lang="x-none" dirty="0"/>
          </a:p>
        </p:txBody>
      </p:sp>
      <p:sp>
        <p:nvSpPr>
          <p:cNvPr id="10" name="Rezervirano mjesto sadržaja 9">
            <a:extLst>
              <a:ext uri="{FF2B5EF4-FFF2-40B4-BE49-F238E27FC236}">
                <a16:creationId xmlns:a16="http://schemas.microsoft.com/office/drawing/2014/main" id="{CEBB69B2-FC26-49A7-8BDB-5C8C1AB3B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70826"/>
            <a:ext cx="5181600" cy="3918251"/>
          </a:xfrm>
        </p:spPr>
        <p:txBody>
          <a:bodyPr>
            <a:normAutofit/>
          </a:bodyPr>
          <a:lstStyle/>
          <a:p>
            <a:r>
              <a:rPr lang="hr-HR" sz="2200" dirty="0"/>
              <a:t>Najzapadnija država Jugoistočne Europe</a:t>
            </a:r>
          </a:p>
          <a:p>
            <a:r>
              <a:rPr lang="hr-HR" sz="2200" dirty="0"/>
              <a:t>Okružena Hrvatskom, Srbijom i Crnom Gorom</a:t>
            </a:r>
          </a:p>
          <a:p>
            <a:r>
              <a:rPr lang="hr-HR" sz="2200" dirty="0"/>
              <a:t>Promotri kartu, s kojom državom ima najdužu granicu?</a:t>
            </a:r>
          </a:p>
          <a:p>
            <a:r>
              <a:rPr lang="hr-HR" sz="2200" dirty="0"/>
              <a:t>Na jugu ima izlaz na Jadransko more, s duljinom obale od 20-ak km</a:t>
            </a:r>
          </a:p>
          <a:p>
            <a:endParaRPr lang="hr-HR" sz="2200" dirty="0"/>
          </a:p>
          <a:p>
            <a:endParaRPr lang="hr-HR" sz="2200" dirty="0"/>
          </a:p>
          <a:p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82DAAEF-47F8-4446-B85D-8447F6219DF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1029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482D8D4D-5D73-49D6-B84C-7B41BBF13C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53088"/>
            <a:ext cx="5181600" cy="4435990"/>
          </a:xfrm>
        </p:spPr>
        <p:txBody>
          <a:bodyPr/>
          <a:lstStyle/>
          <a:p>
            <a:r>
              <a:rPr lang="hr-HR" sz="2200" dirty="0"/>
              <a:t>Pojedini dijelovi Hrvatske se prometno povezuju preko Bosne i Hercegovine</a:t>
            </a:r>
          </a:p>
          <a:p>
            <a:r>
              <a:rPr lang="hr-HR" sz="2200" dirty="0"/>
              <a:t>Znaš li možda koji?</a:t>
            </a:r>
          </a:p>
          <a:p>
            <a:r>
              <a:rPr lang="hr-HR" sz="2200" dirty="0"/>
              <a:t>Gradnjom autoceste na ogranku C paneuropskog koridora V istok i jug Hrvatske” se povezuju”</a:t>
            </a:r>
          </a:p>
          <a:p>
            <a:endParaRPr lang="hr-HR" dirty="0"/>
          </a:p>
        </p:txBody>
      </p:sp>
      <p:pic>
        <p:nvPicPr>
          <p:cNvPr id="6" name="Rezervirano mjesto sadržaja 5" descr="Slika na kojoj se prikazuje karta&#10;&#10;Opis je automatski generiran">
            <a:extLst>
              <a:ext uri="{FF2B5EF4-FFF2-40B4-BE49-F238E27FC236}">
                <a16:creationId xmlns:a16="http://schemas.microsoft.com/office/drawing/2014/main" id="{77A1B2D0-F518-4F18-BEAE-9B081C7E86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1855788"/>
            <a:ext cx="4997387" cy="4533900"/>
          </a:xfrm>
        </p:spPr>
      </p:pic>
    </p:spTree>
    <p:extLst>
      <p:ext uri="{BB962C8B-B14F-4D97-AF65-F5344CB8AC3E}">
        <p14:creationId xmlns:p14="http://schemas.microsoft.com/office/powerpoint/2010/main" val="3159070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8652C839-AE32-4DA3-9F84-D1F7CA735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10326"/>
            <a:ext cx="3932237" cy="612259"/>
          </a:xfrm>
        </p:spPr>
        <p:txBody>
          <a:bodyPr/>
          <a:lstStyle/>
          <a:p>
            <a:r>
              <a:rPr lang="hr-HR" dirty="0"/>
              <a:t>Prirodna obilježja- reljef</a:t>
            </a:r>
          </a:p>
        </p:txBody>
      </p:sp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21E702D4-84F3-484F-B70C-966CACA77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r-HR" sz="1200" dirty="0"/>
          </a:p>
        </p:txBody>
      </p:sp>
      <p:sp>
        <p:nvSpPr>
          <p:cNvPr id="15" name="Rezervirano mjesto teksta 14">
            <a:extLst>
              <a:ext uri="{FF2B5EF4-FFF2-40B4-BE49-F238E27FC236}">
                <a16:creationId xmlns:a16="http://schemas.microsoft.com/office/drawing/2014/main" id="{EF373E20-2BDF-4E58-8727-71C4C70E1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03835"/>
            <a:ext cx="3932237" cy="3692165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Samo 15% površine je ispod 200 m nadmorske visine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Na sjeveru uz rijeku Savu se proteže </a:t>
            </a:r>
            <a:r>
              <a:rPr lang="hr-HR" dirty="0" err="1"/>
              <a:t>peripanonska</a:t>
            </a:r>
            <a:r>
              <a:rPr lang="hr-HR" dirty="0"/>
              <a:t> Bosna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Na karti pronađi desne pritoke rijeke Save u Bosni i Hercegovini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Na jugu se proteže Hercegovina u kojoj se izmjenjuju visoravni i krška polja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Na karti pronađi najvažniju rijeku Hercegovine koja se ulijeva u Jadransko more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Središnji planinski prostor  sastoji se od bosansko- hercegovačkog krša i Srednje Bosne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U ovom prostoru najnaseljenija su polja u kršu Pronađi ih na karti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pic>
        <p:nvPicPr>
          <p:cNvPr id="2052" name="Picture 4" descr="Srtbacki Abdomen, Waterfall, Wasserfall">
            <a:extLst>
              <a:ext uri="{FF2B5EF4-FFF2-40B4-BE49-F238E27FC236}">
                <a16:creationId xmlns:a16="http://schemas.microsoft.com/office/drawing/2014/main" id="{96C4A25D-0AEE-4F15-BB36-3BEEC0BB1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02" y="2057605"/>
            <a:ext cx="4922886" cy="369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B821F0CF-1BA9-4E2F-9226-C876CCEE8339}"/>
              </a:ext>
            </a:extLst>
          </p:cNvPr>
          <p:cNvSpPr txBox="1"/>
          <p:nvPr/>
        </p:nvSpPr>
        <p:spPr>
          <a:xfrm>
            <a:off x="7494972" y="5779075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dirty="0"/>
              <a:t>    Štrbački buk na rijeci Uni</a:t>
            </a:r>
          </a:p>
        </p:txBody>
      </p:sp>
    </p:spTree>
    <p:extLst>
      <p:ext uri="{BB962C8B-B14F-4D97-AF65-F5344CB8AC3E}">
        <p14:creationId xmlns:p14="http://schemas.microsoft.com/office/powerpoint/2010/main" val="2852882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>
            <a:extLst>
              <a:ext uri="{FF2B5EF4-FFF2-40B4-BE49-F238E27FC236}">
                <a16:creationId xmlns:a16="http://schemas.microsoft.com/office/drawing/2014/main" id="{DC5FF2EF-E697-4D1E-A839-CAA19EB4B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396409"/>
          </a:xfrm>
        </p:spPr>
        <p:txBody>
          <a:bodyPr>
            <a:normAutofit fontScale="90000"/>
          </a:bodyPr>
          <a:lstStyle/>
          <a:p>
            <a:r>
              <a:rPr lang="hr-HR" dirty="0"/>
              <a:t>Klima</a:t>
            </a:r>
          </a:p>
        </p:txBody>
      </p:sp>
      <p:sp>
        <p:nvSpPr>
          <p:cNvPr id="9" name="Rezervirano mjesto sadržaja 8">
            <a:extLst>
              <a:ext uri="{FF2B5EF4-FFF2-40B4-BE49-F238E27FC236}">
                <a16:creationId xmlns:a16="http://schemas.microsoft.com/office/drawing/2014/main" id="{63E15B40-6E5D-4F75-8BB8-25907BC7E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Rezervirano mjesto teksta 11">
            <a:extLst>
              <a:ext uri="{FF2B5EF4-FFF2-40B4-BE49-F238E27FC236}">
                <a16:creationId xmlns:a16="http://schemas.microsoft.com/office/drawing/2014/main" id="{BAA0AE41-9CF1-4329-8E44-EF5ED5F2C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18995"/>
            <a:ext cx="3932237" cy="377700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Najvećim dijelom prevladava umjereno topla vlažna klima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Planinski vrhovi imaju vlažno snježno – šumsku klimu</a:t>
            </a:r>
          </a:p>
        </p:txBody>
      </p:sp>
    </p:spTree>
    <p:extLst>
      <p:ext uri="{BB962C8B-B14F-4D97-AF65-F5344CB8AC3E}">
        <p14:creationId xmlns:p14="http://schemas.microsoft.com/office/powerpoint/2010/main" val="241038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slov 11">
            <a:extLst>
              <a:ext uri="{FF2B5EF4-FFF2-40B4-BE49-F238E27FC236}">
                <a16:creationId xmlns:a16="http://schemas.microsoft.com/office/drawing/2014/main" id="{C7541B5D-8C77-43BA-8C05-F7BE16959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890954"/>
          </a:xfrm>
        </p:spPr>
        <p:txBody>
          <a:bodyPr/>
          <a:lstStyle/>
          <a:p>
            <a:r>
              <a:rPr lang="hr-HR" dirty="0"/>
              <a:t>Suvremena demografska obilježja</a:t>
            </a:r>
          </a:p>
        </p:txBody>
      </p:sp>
      <p:sp>
        <p:nvSpPr>
          <p:cNvPr id="14" name="Rezervirano mjesto teksta 13">
            <a:extLst>
              <a:ext uri="{FF2B5EF4-FFF2-40B4-BE49-F238E27FC236}">
                <a16:creationId xmlns:a16="http://schemas.microsoft.com/office/drawing/2014/main" id="{355E7F05-9925-4CAF-811D-4BA36D5EEC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13539"/>
            <a:ext cx="3932237" cy="331541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Zadnji popis stanovništva 2013. godine:</a:t>
            </a:r>
          </a:p>
          <a:p>
            <a:r>
              <a:rPr lang="hr-HR" dirty="0"/>
              <a:t>Bošnjaci – 50,1% - islamska vjeroispovijest</a:t>
            </a:r>
          </a:p>
          <a:p>
            <a:r>
              <a:rPr lang="hr-HR" dirty="0"/>
              <a:t>Srbi – 30.8% - pravoslavna vjeroispovijed</a:t>
            </a:r>
          </a:p>
          <a:p>
            <a:r>
              <a:rPr lang="hr-HR" dirty="0"/>
              <a:t>Hrvati – 15.4% - rimokatolička vjeroispovijed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3 službena jezika – bosanski, srpski i hrvatski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Zbog rata i iseljavanja broj stanovnika manji je za 900 000 nego 1991.godine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Promotri sliku. U koji dijelovima Bosne i Hercegovine su Hrvati u većini?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endParaRPr lang="hr-HR" dirty="0"/>
          </a:p>
        </p:txBody>
      </p:sp>
      <p:pic>
        <p:nvPicPr>
          <p:cNvPr id="7" name="Slika 6" descr="Slika na kojoj se prikazuje karta&#10;&#10;Opis je automatski generiran">
            <a:extLst>
              <a:ext uri="{FF2B5EF4-FFF2-40B4-BE49-F238E27FC236}">
                <a16:creationId xmlns:a16="http://schemas.microsoft.com/office/drawing/2014/main" id="{D76B88E9-D878-4517-90BE-5BBA80B35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1536" y="1635880"/>
            <a:ext cx="3457481" cy="444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66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889757-93DC-4AEA-81DC-DC9771F44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611984"/>
            <a:ext cx="3932237" cy="857839"/>
          </a:xfrm>
        </p:spPr>
        <p:txBody>
          <a:bodyPr>
            <a:normAutofit fontScale="90000"/>
          </a:bodyPr>
          <a:lstStyle/>
          <a:p>
            <a:r>
              <a:rPr lang="hr-HR" dirty="0"/>
              <a:t>Izazovi gospodarskoga razvoja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9FE3B3F-FB16-43AE-A41D-DD13D5303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Zenica željezara</a:t>
            </a:r>
          </a:p>
        </p:txBody>
      </p:sp>
      <p:sp>
        <p:nvSpPr>
          <p:cNvPr id="6" name="Rezervirano mjesto teksta 5">
            <a:extLst>
              <a:ext uri="{FF2B5EF4-FFF2-40B4-BE49-F238E27FC236}">
                <a16:creationId xmlns:a16="http://schemas.microsoft.com/office/drawing/2014/main" id="{3AADF129-DF4E-48DA-BB25-AD44E16D96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05493"/>
            <a:ext cx="3932237" cy="3390507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Do rata industrijsko- poljoprivredna zemlja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Većina industrije bila je smještena u Sarajevu, Banja Luci, Zenici, Tuzli i Mostaru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Velika ratna razaranja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Danas uz Kosovo ima najniži BDP po stanovniku u Jugoistočnoj Europi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1316233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37586</TotalTime>
  <Words>475</Words>
  <Application>Microsoft Office PowerPoint</Application>
  <PresentationFormat>Široki zaslon</PresentationFormat>
  <Paragraphs>63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Calibri</vt:lpstr>
      <vt:lpstr>Arial</vt:lpstr>
      <vt:lpstr>Calibri Light</vt:lpstr>
      <vt:lpstr>Office Theme</vt:lpstr>
      <vt:lpstr>Geografske posebnosti Bosne i Hercegovine</vt:lpstr>
      <vt:lpstr>Nakon današnjeg sata moći ćete…</vt:lpstr>
      <vt:lpstr>Osnovni podaci</vt:lpstr>
      <vt:lpstr>Geografski položaj</vt:lpstr>
      <vt:lpstr>PowerPoint prezentacija</vt:lpstr>
      <vt:lpstr>Prirodna obilježja- reljef</vt:lpstr>
      <vt:lpstr>Klima</vt:lpstr>
      <vt:lpstr>Suvremena demografska obilježja</vt:lpstr>
      <vt:lpstr>Izazovi gospodarskoga razvoja</vt:lpstr>
      <vt:lpstr>PowerPoint prezentacija</vt:lpstr>
      <vt:lpstr>Ponavljanje</vt:lpstr>
      <vt:lpstr>Izradio: Damir Vinković, prof.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damir vinković</cp:lastModifiedBy>
  <cp:revision>81</cp:revision>
  <dcterms:created xsi:type="dcterms:W3CDTF">2021-01-04T08:54:24Z</dcterms:created>
  <dcterms:modified xsi:type="dcterms:W3CDTF">2021-08-15T14:13:36Z</dcterms:modified>
</cp:coreProperties>
</file>